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5"/>
  </p:notesMasterIdLst>
  <p:sldIdLst>
    <p:sldId id="268" r:id="rId2"/>
    <p:sldId id="257" r:id="rId3"/>
    <p:sldId id="285" r:id="rId4"/>
    <p:sldId id="286" r:id="rId5"/>
    <p:sldId id="287" r:id="rId6"/>
    <p:sldId id="289" r:id="rId7"/>
    <p:sldId id="288" r:id="rId8"/>
    <p:sldId id="290" r:id="rId9"/>
    <p:sldId id="291" r:id="rId10"/>
    <p:sldId id="293" r:id="rId11"/>
    <p:sldId id="299" r:id="rId12"/>
    <p:sldId id="292" r:id="rId13"/>
    <p:sldId id="294" r:id="rId14"/>
    <p:sldId id="296" r:id="rId15"/>
    <p:sldId id="297" r:id="rId16"/>
    <p:sldId id="298" r:id="rId17"/>
    <p:sldId id="279" r:id="rId18"/>
    <p:sldId id="301" r:id="rId19"/>
    <p:sldId id="302" r:id="rId20"/>
    <p:sldId id="300" r:id="rId21"/>
    <p:sldId id="304" r:id="rId22"/>
    <p:sldId id="303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0E8"/>
    <a:srgbClr val="D54225"/>
    <a:srgbClr val="FFFD77"/>
    <a:srgbClr val="FC8E8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B2E46-9B84-4748-B315-FB56A1CFF26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3BED5D-B09A-49F1-B803-EE94466D4ED7}">
      <dgm:prSet/>
      <dgm:spPr>
        <a:solidFill>
          <a:schemeClr val="bg2">
            <a:lumMod val="75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pPr algn="r" rtl="1"/>
          <a:r>
            <a:rPr lang="fa-IR" dirty="0">
              <a:solidFill>
                <a:schemeClr val="tx1"/>
              </a:solidFill>
              <a:cs typeface="B Nazanin" panose="00000400000000000000" pitchFamily="2" charset="-78"/>
            </a:rPr>
            <a:t>ثبت </a:t>
          </a:r>
          <a:r>
            <a:rPr lang="fa-IR" dirty="0" smtClean="0">
              <a:solidFill>
                <a:schemeClr val="tx1"/>
              </a:solidFill>
              <a:cs typeface="B Nazanin" panose="00000400000000000000" pitchFamily="2" charset="-78"/>
            </a:rPr>
            <a:t>..... نماینده </a:t>
          </a:r>
          <a:r>
            <a:rPr lang="fa-IR" dirty="0">
              <a:solidFill>
                <a:schemeClr val="tx1"/>
              </a:solidFill>
              <a:cs typeface="B Nazanin" panose="00000400000000000000" pitchFamily="2" charset="-78"/>
            </a:rPr>
            <a:t>و لیدر محلی</a:t>
          </a:r>
        </a:p>
      </dgm:t>
    </dgm:pt>
    <dgm:pt modelId="{22B6072D-0B93-42F4-9FB0-DC28C0872E79}" type="parTrans" cxnId="{060BB656-5827-4314-9BFD-CF3C972D1292}">
      <dgm:prSet/>
      <dgm:spPr/>
      <dgm:t>
        <a:bodyPr/>
        <a:lstStyle/>
        <a:p>
          <a:endParaRPr lang="en-US"/>
        </a:p>
      </dgm:t>
    </dgm:pt>
    <dgm:pt modelId="{C808D98C-E0C1-4E38-8D62-5235958E5998}" type="sibTrans" cxnId="{060BB656-5827-4314-9BFD-CF3C972D1292}">
      <dgm:prSet/>
      <dgm:spPr/>
      <dgm:t>
        <a:bodyPr/>
        <a:lstStyle/>
        <a:p>
          <a:endParaRPr lang="en-US"/>
        </a:p>
      </dgm:t>
    </dgm:pt>
    <dgm:pt modelId="{6786D803-D8B5-4034-9EEE-A306C2C2AE48}">
      <dgm:prSet/>
      <dgm:spPr>
        <a:solidFill>
          <a:schemeClr val="bg2">
            <a:lumMod val="75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pPr algn="r" rtl="1"/>
          <a:r>
            <a:rPr lang="fa-IR" dirty="0">
              <a:solidFill>
                <a:schemeClr val="tx1"/>
              </a:solidFill>
              <a:cs typeface="B Nazanin" panose="00000400000000000000" pitchFamily="2" charset="-78"/>
            </a:rPr>
            <a:t>ثبت </a:t>
          </a:r>
          <a:r>
            <a:rPr lang="fa-IR" dirty="0" smtClean="0">
              <a:solidFill>
                <a:schemeClr val="tx1"/>
              </a:solidFill>
              <a:cs typeface="B Nazanin" panose="00000400000000000000" pitchFamily="2" charset="-78"/>
            </a:rPr>
            <a:t>......... مکان</a:t>
          </a:r>
          <a:endParaRPr lang="fa-IR" dirty="0">
            <a:solidFill>
              <a:schemeClr val="tx1"/>
            </a:solidFill>
            <a:cs typeface="B Nazanin" panose="00000400000000000000" pitchFamily="2" charset="-78"/>
          </a:endParaRPr>
        </a:p>
      </dgm:t>
    </dgm:pt>
    <dgm:pt modelId="{24076113-F5D2-427B-9AB0-18764245BB2C}" type="parTrans" cxnId="{B6E8652A-7F9F-41A6-BDA5-06188918951E}">
      <dgm:prSet/>
      <dgm:spPr/>
      <dgm:t>
        <a:bodyPr/>
        <a:lstStyle/>
        <a:p>
          <a:endParaRPr lang="en-US"/>
        </a:p>
      </dgm:t>
    </dgm:pt>
    <dgm:pt modelId="{DE8920DB-AC44-4D03-BCE0-49946742F9A7}" type="sibTrans" cxnId="{B6E8652A-7F9F-41A6-BDA5-06188918951E}">
      <dgm:prSet/>
      <dgm:spPr/>
      <dgm:t>
        <a:bodyPr/>
        <a:lstStyle/>
        <a:p>
          <a:endParaRPr lang="en-US"/>
        </a:p>
      </dgm:t>
    </dgm:pt>
    <dgm:pt modelId="{7EB12B3C-FEAC-4CFC-B91C-FB8BF1258CEA}">
      <dgm:prSet/>
      <dgm:spPr>
        <a:solidFill>
          <a:schemeClr val="bg2">
            <a:lumMod val="75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pPr algn="r" rtl="1"/>
          <a:r>
            <a:rPr lang="fa-IR" dirty="0">
              <a:solidFill>
                <a:schemeClr val="tx1"/>
              </a:solidFill>
              <a:cs typeface="B Nazanin" panose="00000400000000000000" pitchFamily="2" charset="-78"/>
            </a:rPr>
            <a:t>متوسط </a:t>
          </a:r>
          <a:r>
            <a:rPr lang="fa-IR" dirty="0" smtClean="0">
              <a:solidFill>
                <a:schemeClr val="tx1"/>
              </a:solidFill>
              <a:cs typeface="B Nazanin" panose="00000400000000000000" pitchFamily="2" charset="-78"/>
            </a:rPr>
            <a:t>درآمد</a:t>
          </a:r>
          <a:endParaRPr lang="fa-IR" dirty="0">
            <a:solidFill>
              <a:schemeClr val="tx1"/>
            </a:solidFill>
            <a:cs typeface="B Nazanin" panose="00000400000000000000" pitchFamily="2" charset="-78"/>
          </a:endParaRPr>
        </a:p>
      </dgm:t>
    </dgm:pt>
    <dgm:pt modelId="{FCD0005B-089F-4109-B7FC-FA004FC4EB22}" type="parTrans" cxnId="{9C5EEF42-8BFB-44EF-B85F-BA25E9E0CBD3}">
      <dgm:prSet/>
      <dgm:spPr/>
      <dgm:t>
        <a:bodyPr/>
        <a:lstStyle/>
        <a:p>
          <a:endParaRPr lang="en-US"/>
        </a:p>
      </dgm:t>
    </dgm:pt>
    <dgm:pt modelId="{685DB4D7-0FC1-4938-B7EC-617CCAF6C008}" type="sibTrans" cxnId="{9C5EEF42-8BFB-44EF-B85F-BA25E9E0CBD3}">
      <dgm:prSet/>
      <dgm:spPr/>
      <dgm:t>
        <a:bodyPr/>
        <a:lstStyle/>
        <a:p>
          <a:endParaRPr lang="en-US"/>
        </a:p>
      </dgm:t>
    </dgm:pt>
    <dgm:pt modelId="{E828C21A-DC1C-48B3-A49E-D73609D310BA}">
      <dgm:prSet/>
      <dgm:spPr>
        <a:solidFill>
          <a:schemeClr val="bg2">
            <a:lumMod val="75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pPr algn="r" rtl="1"/>
          <a:r>
            <a:rPr lang="fa-IR" dirty="0">
              <a:solidFill>
                <a:schemeClr val="tx1"/>
              </a:solidFill>
              <a:cs typeface="B Nazanin" panose="00000400000000000000" pitchFamily="2" charset="-78"/>
            </a:rPr>
            <a:t>کل </a:t>
          </a:r>
          <a:r>
            <a:rPr lang="fa-IR" dirty="0" smtClean="0">
              <a:solidFill>
                <a:schemeClr val="tx1"/>
              </a:solidFill>
              <a:cs typeface="B Nazanin" panose="00000400000000000000" pitchFamily="2" charset="-78"/>
            </a:rPr>
            <a:t>درآمد</a:t>
          </a:r>
          <a:endParaRPr lang="fa-IR" dirty="0">
            <a:solidFill>
              <a:schemeClr val="tx1"/>
            </a:solidFill>
            <a:cs typeface="B Nazanin" panose="00000400000000000000" pitchFamily="2" charset="-78"/>
          </a:endParaRPr>
        </a:p>
      </dgm:t>
    </dgm:pt>
    <dgm:pt modelId="{5072E27E-13EC-4CDD-BE4F-FA77C9F85FB0}" type="parTrans" cxnId="{0DEC738F-CFA3-41DE-B56A-3202A0D0D7A5}">
      <dgm:prSet/>
      <dgm:spPr/>
      <dgm:t>
        <a:bodyPr/>
        <a:lstStyle/>
        <a:p>
          <a:endParaRPr lang="en-US"/>
        </a:p>
      </dgm:t>
    </dgm:pt>
    <dgm:pt modelId="{07BE5B89-1E48-4A75-824C-D73F7C6DB9F9}" type="sibTrans" cxnId="{0DEC738F-CFA3-41DE-B56A-3202A0D0D7A5}">
      <dgm:prSet/>
      <dgm:spPr/>
      <dgm:t>
        <a:bodyPr/>
        <a:lstStyle/>
        <a:p>
          <a:endParaRPr lang="en-US"/>
        </a:p>
      </dgm:t>
    </dgm:pt>
    <dgm:pt modelId="{731B9293-EB4E-4880-BBDE-97B434EF6F2A}">
      <dgm:prSet/>
      <dgm:spPr>
        <a:solidFill>
          <a:schemeClr val="bg2">
            <a:lumMod val="75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pPr algn="r" rtl="1"/>
          <a:r>
            <a:rPr lang="fa-IR" dirty="0">
              <a:solidFill>
                <a:schemeClr val="tx1"/>
              </a:solidFill>
              <a:cs typeface="B Nazanin" panose="00000400000000000000" pitchFamily="2" charset="-78"/>
            </a:rPr>
            <a:t>تعداد پرسنل بازاریابی </a:t>
          </a:r>
          <a:r>
            <a:rPr lang="fa-IR" dirty="0" smtClean="0">
              <a:solidFill>
                <a:schemeClr val="tx1"/>
              </a:solidFill>
              <a:cs typeface="B Nazanin" panose="00000400000000000000" pitchFamily="2" charset="-78"/>
            </a:rPr>
            <a:t>........</a:t>
          </a:r>
          <a:endParaRPr lang="fa-IR" dirty="0">
            <a:solidFill>
              <a:schemeClr val="tx1"/>
            </a:solidFill>
            <a:cs typeface="B Nazanin" panose="00000400000000000000" pitchFamily="2" charset="-78"/>
          </a:endParaRPr>
        </a:p>
      </dgm:t>
    </dgm:pt>
    <dgm:pt modelId="{33ED99F0-BF20-4882-AA06-6C643ACE58D9}" type="parTrans" cxnId="{4990F18D-4A23-4F56-90DC-EAEF866EB910}">
      <dgm:prSet/>
      <dgm:spPr/>
      <dgm:t>
        <a:bodyPr/>
        <a:lstStyle/>
        <a:p>
          <a:endParaRPr lang="en-US"/>
        </a:p>
      </dgm:t>
    </dgm:pt>
    <dgm:pt modelId="{2E095A28-B042-4363-B74E-A562D0194B9D}" type="sibTrans" cxnId="{4990F18D-4A23-4F56-90DC-EAEF866EB910}">
      <dgm:prSet/>
      <dgm:spPr/>
      <dgm:t>
        <a:bodyPr/>
        <a:lstStyle/>
        <a:p>
          <a:endParaRPr lang="en-US"/>
        </a:p>
      </dgm:t>
    </dgm:pt>
    <dgm:pt modelId="{E6865498-C518-425A-86A3-D82A62F8015F}" type="pres">
      <dgm:prSet presAssocID="{31EB2E46-9B84-4748-B315-FB56A1CFF26C}" presName="linearFlow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211FF3-83DB-4B3E-B37C-BCF3F4C7CA82}" type="pres">
      <dgm:prSet presAssocID="{D83BED5D-B09A-49F1-B803-EE94466D4ED7}" presName="composite" presStyleCnt="0"/>
      <dgm:spPr/>
    </dgm:pt>
    <dgm:pt modelId="{136557F0-DDD7-44F9-A33B-1548771AED2A}" type="pres">
      <dgm:prSet presAssocID="{D83BED5D-B09A-49F1-B803-EE94466D4ED7}" presName="imgShp" presStyleLbl="fgImgPlac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DAE0F30A-080B-40F4-A149-291F254FE615}" type="pres">
      <dgm:prSet presAssocID="{D83BED5D-B09A-49F1-B803-EE94466D4ED7}" presName="txShp" presStyleLbl="node1" presStyleIdx="0" presStyleCnt="5" custLinFactNeighborX="-5212" custLinFactNeighborY="51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4E0FEFA-3DF2-4011-A713-3A77503BAC21}" type="pres">
      <dgm:prSet presAssocID="{C808D98C-E0C1-4E38-8D62-5235958E5998}" presName="spacing" presStyleCnt="0"/>
      <dgm:spPr/>
    </dgm:pt>
    <dgm:pt modelId="{02720410-A6D8-441E-8083-62CC52BE8A7E}" type="pres">
      <dgm:prSet presAssocID="{6786D803-D8B5-4034-9EEE-A306C2C2AE48}" presName="composite" presStyleCnt="0"/>
      <dgm:spPr/>
    </dgm:pt>
    <dgm:pt modelId="{02D238A4-917C-4219-8A4F-AD4763B56E37}" type="pres">
      <dgm:prSet presAssocID="{6786D803-D8B5-4034-9EEE-A306C2C2AE48}" presName="imgShp" presStyleLbl="fg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C4930D6-1480-4AA7-B166-556EA4A0A3F5}" type="pres">
      <dgm:prSet presAssocID="{6786D803-D8B5-4034-9EEE-A306C2C2AE48}" presName="txShp" presStyleLbl="node1" presStyleIdx="1" presStyleCnt="5" custLinFactNeighborX="-5212" custLinFactNeighborY="51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3876A12-E4F3-461F-978A-9AA44AC405C2}" type="pres">
      <dgm:prSet presAssocID="{DE8920DB-AC44-4D03-BCE0-49946742F9A7}" presName="spacing" presStyleCnt="0"/>
      <dgm:spPr/>
    </dgm:pt>
    <dgm:pt modelId="{8D23A369-A0BF-4B60-8FFD-69DB06C00123}" type="pres">
      <dgm:prSet presAssocID="{7EB12B3C-FEAC-4CFC-B91C-FB8BF1258CEA}" presName="composite" presStyleCnt="0"/>
      <dgm:spPr/>
    </dgm:pt>
    <dgm:pt modelId="{1137BFA4-CA27-45F9-A248-3F896E08FC4E}" type="pres">
      <dgm:prSet presAssocID="{7EB12B3C-FEAC-4CFC-B91C-FB8BF1258CEA}" presName="imgShp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BF246CD-62D9-4CE1-AFAB-C5BE5DEB16A3}" type="pres">
      <dgm:prSet presAssocID="{7EB12B3C-FEAC-4CFC-B91C-FB8BF1258CEA}" presName="txShp" presStyleLbl="node1" presStyleIdx="2" presStyleCnt="5" custLinFactNeighborX="-5212" custLinFactNeighborY="51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9D362E1-8E5D-48FC-99B3-DAF905DA805F}" type="pres">
      <dgm:prSet presAssocID="{685DB4D7-0FC1-4938-B7EC-617CCAF6C008}" presName="spacing" presStyleCnt="0"/>
      <dgm:spPr/>
    </dgm:pt>
    <dgm:pt modelId="{9C50DD9A-71F3-48B7-9E33-11C691DA1A50}" type="pres">
      <dgm:prSet presAssocID="{E828C21A-DC1C-48B3-A49E-D73609D310BA}" presName="composite" presStyleCnt="0"/>
      <dgm:spPr/>
    </dgm:pt>
    <dgm:pt modelId="{3BAE013E-BBD8-4330-9A84-77438C040EE8}" type="pres">
      <dgm:prSet presAssocID="{E828C21A-DC1C-48B3-A49E-D73609D310BA}" presName="imgShp" presStyleLbl="fgImgPlace1" presStyleIdx="3" presStyleCnt="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4173D19-56BC-4CC0-91E3-A94613D263FB}" type="pres">
      <dgm:prSet presAssocID="{E828C21A-DC1C-48B3-A49E-D73609D310BA}" presName="txShp" presStyleLbl="node1" presStyleIdx="3" presStyleCnt="5" custLinFactNeighborX="-5212" custLinFactNeighborY="51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0107C9F-4C03-4D96-B0D0-AF41044E5949}" type="pres">
      <dgm:prSet presAssocID="{07BE5B89-1E48-4A75-824C-D73F7C6DB9F9}" presName="spacing" presStyleCnt="0"/>
      <dgm:spPr/>
    </dgm:pt>
    <dgm:pt modelId="{88AF2D15-4C1D-47AF-A829-9319F428459F}" type="pres">
      <dgm:prSet presAssocID="{731B9293-EB4E-4880-BBDE-97B434EF6F2A}" presName="composite" presStyleCnt="0"/>
      <dgm:spPr/>
    </dgm:pt>
    <dgm:pt modelId="{DB2BDE73-80FA-43B9-8366-6733AB6011E7}" type="pres">
      <dgm:prSet presAssocID="{731B9293-EB4E-4880-BBDE-97B434EF6F2A}" presName="imgShp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CA8949F-BF16-4108-BA02-A66DB3B88EC3}" type="pres">
      <dgm:prSet presAssocID="{731B9293-EB4E-4880-BBDE-97B434EF6F2A}" presName="txShp" presStyleLbl="node1" presStyleIdx="4" presStyleCnt="5" custLinFactNeighborX="-5212" custLinFactNeighborY="51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B6E8652A-7F9F-41A6-BDA5-06188918951E}" srcId="{31EB2E46-9B84-4748-B315-FB56A1CFF26C}" destId="{6786D803-D8B5-4034-9EEE-A306C2C2AE48}" srcOrd="1" destOrd="0" parTransId="{24076113-F5D2-427B-9AB0-18764245BB2C}" sibTransId="{DE8920DB-AC44-4D03-BCE0-49946742F9A7}"/>
    <dgm:cxn modelId="{5403938C-ACEB-431A-A14A-3F89669D4B65}" type="presOf" srcId="{6786D803-D8B5-4034-9EEE-A306C2C2AE48}" destId="{5C4930D6-1480-4AA7-B166-556EA4A0A3F5}" srcOrd="0" destOrd="0" presId="urn:microsoft.com/office/officeart/2005/8/layout/vList3"/>
    <dgm:cxn modelId="{9C5EEF42-8BFB-44EF-B85F-BA25E9E0CBD3}" srcId="{31EB2E46-9B84-4748-B315-FB56A1CFF26C}" destId="{7EB12B3C-FEAC-4CFC-B91C-FB8BF1258CEA}" srcOrd="2" destOrd="0" parTransId="{FCD0005B-089F-4109-B7FC-FA004FC4EB22}" sibTransId="{685DB4D7-0FC1-4938-B7EC-617CCAF6C008}"/>
    <dgm:cxn modelId="{56DB40A3-CA9D-4219-8DF7-A97D69AC229C}" type="presOf" srcId="{731B9293-EB4E-4880-BBDE-97B434EF6F2A}" destId="{1CA8949F-BF16-4108-BA02-A66DB3B88EC3}" srcOrd="0" destOrd="0" presId="urn:microsoft.com/office/officeart/2005/8/layout/vList3"/>
    <dgm:cxn modelId="{628C83F2-5665-4D7B-BA98-888C10080DE7}" type="presOf" srcId="{E828C21A-DC1C-48B3-A49E-D73609D310BA}" destId="{74173D19-56BC-4CC0-91E3-A94613D263FB}" srcOrd="0" destOrd="0" presId="urn:microsoft.com/office/officeart/2005/8/layout/vList3"/>
    <dgm:cxn modelId="{060BB656-5827-4314-9BFD-CF3C972D1292}" srcId="{31EB2E46-9B84-4748-B315-FB56A1CFF26C}" destId="{D83BED5D-B09A-49F1-B803-EE94466D4ED7}" srcOrd="0" destOrd="0" parTransId="{22B6072D-0B93-42F4-9FB0-DC28C0872E79}" sibTransId="{C808D98C-E0C1-4E38-8D62-5235958E5998}"/>
    <dgm:cxn modelId="{0DEC738F-CFA3-41DE-B56A-3202A0D0D7A5}" srcId="{31EB2E46-9B84-4748-B315-FB56A1CFF26C}" destId="{E828C21A-DC1C-48B3-A49E-D73609D310BA}" srcOrd="3" destOrd="0" parTransId="{5072E27E-13EC-4CDD-BE4F-FA77C9F85FB0}" sibTransId="{07BE5B89-1E48-4A75-824C-D73F7C6DB9F9}"/>
    <dgm:cxn modelId="{973CAC8F-B4AA-4991-B33D-58C25DEDA148}" type="presOf" srcId="{31EB2E46-9B84-4748-B315-FB56A1CFF26C}" destId="{E6865498-C518-425A-86A3-D82A62F8015F}" srcOrd="0" destOrd="0" presId="urn:microsoft.com/office/officeart/2005/8/layout/vList3"/>
    <dgm:cxn modelId="{34A07B90-51FF-4ED8-A943-AEA10FF9319A}" type="presOf" srcId="{7EB12B3C-FEAC-4CFC-B91C-FB8BF1258CEA}" destId="{EBF246CD-62D9-4CE1-AFAB-C5BE5DEB16A3}" srcOrd="0" destOrd="0" presId="urn:microsoft.com/office/officeart/2005/8/layout/vList3"/>
    <dgm:cxn modelId="{4990F18D-4A23-4F56-90DC-EAEF866EB910}" srcId="{31EB2E46-9B84-4748-B315-FB56A1CFF26C}" destId="{731B9293-EB4E-4880-BBDE-97B434EF6F2A}" srcOrd="4" destOrd="0" parTransId="{33ED99F0-BF20-4882-AA06-6C643ACE58D9}" sibTransId="{2E095A28-B042-4363-B74E-A562D0194B9D}"/>
    <dgm:cxn modelId="{6960AA93-645E-4F2C-96A5-385A24DA7CF4}" type="presOf" srcId="{D83BED5D-B09A-49F1-B803-EE94466D4ED7}" destId="{DAE0F30A-080B-40F4-A149-291F254FE615}" srcOrd="0" destOrd="0" presId="urn:microsoft.com/office/officeart/2005/8/layout/vList3"/>
    <dgm:cxn modelId="{7E92FD1B-04DB-408C-9673-C69E3750E7F3}" type="presParOf" srcId="{E6865498-C518-425A-86A3-D82A62F8015F}" destId="{80211FF3-83DB-4B3E-B37C-BCF3F4C7CA82}" srcOrd="0" destOrd="0" presId="urn:microsoft.com/office/officeart/2005/8/layout/vList3"/>
    <dgm:cxn modelId="{CC9867C8-CEEC-417B-AF6A-203A4AB2A0AD}" type="presParOf" srcId="{80211FF3-83DB-4B3E-B37C-BCF3F4C7CA82}" destId="{136557F0-DDD7-44F9-A33B-1548771AED2A}" srcOrd="0" destOrd="0" presId="urn:microsoft.com/office/officeart/2005/8/layout/vList3"/>
    <dgm:cxn modelId="{B52B732B-F5D3-4D99-8236-EF132E493235}" type="presParOf" srcId="{80211FF3-83DB-4B3E-B37C-BCF3F4C7CA82}" destId="{DAE0F30A-080B-40F4-A149-291F254FE615}" srcOrd="1" destOrd="0" presId="urn:microsoft.com/office/officeart/2005/8/layout/vList3"/>
    <dgm:cxn modelId="{41BBD4D2-DA97-49F4-84E7-744DB50556F2}" type="presParOf" srcId="{E6865498-C518-425A-86A3-D82A62F8015F}" destId="{64E0FEFA-3DF2-4011-A713-3A77503BAC21}" srcOrd="1" destOrd="0" presId="urn:microsoft.com/office/officeart/2005/8/layout/vList3"/>
    <dgm:cxn modelId="{2D5D7FE4-4834-4EDF-AFC8-1BE51108E393}" type="presParOf" srcId="{E6865498-C518-425A-86A3-D82A62F8015F}" destId="{02720410-A6D8-441E-8083-62CC52BE8A7E}" srcOrd="2" destOrd="0" presId="urn:microsoft.com/office/officeart/2005/8/layout/vList3"/>
    <dgm:cxn modelId="{5F42217D-6148-4A31-8D12-36030547F70B}" type="presParOf" srcId="{02720410-A6D8-441E-8083-62CC52BE8A7E}" destId="{02D238A4-917C-4219-8A4F-AD4763B56E37}" srcOrd="0" destOrd="0" presId="urn:microsoft.com/office/officeart/2005/8/layout/vList3"/>
    <dgm:cxn modelId="{735BB798-0444-4233-93D1-0D743EA9FF13}" type="presParOf" srcId="{02720410-A6D8-441E-8083-62CC52BE8A7E}" destId="{5C4930D6-1480-4AA7-B166-556EA4A0A3F5}" srcOrd="1" destOrd="0" presId="urn:microsoft.com/office/officeart/2005/8/layout/vList3"/>
    <dgm:cxn modelId="{8C547E23-CC82-443B-9AF6-E103C4973BAF}" type="presParOf" srcId="{E6865498-C518-425A-86A3-D82A62F8015F}" destId="{13876A12-E4F3-461F-978A-9AA44AC405C2}" srcOrd="3" destOrd="0" presId="urn:microsoft.com/office/officeart/2005/8/layout/vList3"/>
    <dgm:cxn modelId="{990C3112-6749-4309-9046-010161BA01AF}" type="presParOf" srcId="{E6865498-C518-425A-86A3-D82A62F8015F}" destId="{8D23A369-A0BF-4B60-8FFD-69DB06C00123}" srcOrd="4" destOrd="0" presId="urn:microsoft.com/office/officeart/2005/8/layout/vList3"/>
    <dgm:cxn modelId="{4736BDB4-4F13-45F4-9649-5C6843248C9B}" type="presParOf" srcId="{8D23A369-A0BF-4B60-8FFD-69DB06C00123}" destId="{1137BFA4-CA27-45F9-A248-3F896E08FC4E}" srcOrd="0" destOrd="0" presId="urn:microsoft.com/office/officeart/2005/8/layout/vList3"/>
    <dgm:cxn modelId="{67B4ED30-AC76-44E4-A2D2-1309D8933173}" type="presParOf" srcId="{8D23A369-A0BF-4B60-8FFD-69DB06C00123}" destId="{EBF246CD-62D9-4CE1-AFAB-C5BE5DEB16A3}" srcOrd="1" destOrd="0" presId="urn:microsoft.com/office/officeart/2005/8/layout/vList3"/>
    <dgm:cxn modelId="{BEBF2AE4-11CE-458F-BEBE-BFFA8AF60617}" type="presParOf" srcId="{E6865498-C518-425A-86A3-D82A62F8015F}" destId="{99D362E1-8E5D-48FC-99B3-DAF905DA805F}" srcOrd="5" destOrd="0" presId="urn:microsoft.com/office/officeart/2005/8/layout/vList3"/>
    <dgm:cxn modelId="{144B10BC-1610-4D85-8455-AD3040E9842C}" type="presParOf" srcId="{E6865498-C518-425A-86A3-D82A62F8015F}" destId="{9C50DD9A-71F3-48B7-9E33-11C691DA1A50}" srcOrd="6" destOrd="0" presId="urn:microsoft.com/office/officeart/2005/8/layout/vList3"/>
    <dgm:cxn modelId="{72EDBC1B-4DC0-4817-8217-303CFEE6BDDE}" type="presParOf" srcId="{9C50DD9A-71F3-48B7-9E33-11C691DA1A50}" destId="{3BAE013E-BBD8-4330-9A84-77438C040EE8}" srcOrd="0" destOrd="0" presId="urn:microsoft.com/office/officeart/2005/8/layout/vList3"/>
    <dgm:cxn modelId="{D3EBFC03-A55C-4C10-994C-507E30947EB6}" type="presParOf" srcId="{9C50DD9A-71F3-48B7-9E33-11C691DA1A50}" destId="{74173D19-56BC-4CC0-91E3-A94613D263FB}" srcOrd="1" destOrd="0" presId="urn:microsoft.com/office/officeart/2005/8/layout/vList3"/>
    <dgm:cxn modelId="{4D351360-577D-4C8E-98EB-F48A8CFA74BC}" type="presParOf" srcId="{E6865498-C518-425A-86A3-D82A62F8015F}" destId="{80107C9F-4C03-4D96-B0D0-AF41044E5949}" srcOrd="7" destOrd="0" presId="urn:microsoft.com/office/officeart/2005/8/layout/vList3"/>
    <dgm:cxn modelId="{D34BC59B-88CD-4107-AD72-6047009D6289}" type="presParOf" srcId="{E6865498-C518-425A-86A3-D82A62F8015F}" destId="{88AF2D15-4C1D-47AF-A829-9319F428459F}" srcOrd="8" destOrd="0" presId="urn:microsoft.com/office/officeart/2005/8/layout/vList3"/>
    <dgm:cxn modelId="{34DF3ECE-887C-494F-8864-053820F2681B}" type="presParOf" srcId="{88AF2D15-4C1D-47AF-A829-9319F428459F}" destId="{DB2BDE73-80FA-43B9-8366-6733AB6011E7}" srcOrd="0" destOrd="0" presId="urn:microsoft.com/office/officeart/2005/8/layout/vList3"/>
    <dgm:cxn modelId="{28E7F3EA-B4EF-4A09-B879-FC7F54534BED}" type="presParOf" srcId="{88AF2D15-4C1D-47AF-A829-9319F428459F}" destId="{1CA8949F-BF16-4108-BA02-A66DB3B88EC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FC1F5-82CA-402A-B3B4-5221434B4F5F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AB6D2-0487-4544-8BBF-0B77A7C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74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AB6D2-0487-4544-8BBF-0B77A7C5B6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34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AB6D2-0487-4544-8BBF-0B77A7C5B67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95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05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5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6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82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7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9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9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6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7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7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rgbClr val="92D050"/>
            </a:gs>
            <a:gs pos="83000">
              <a:srgbClr val="92D050"/>
            </a:gs>
            <a:gs pos="100000">
              <a:schemeClr val="accent1">
                <a:lumMod val="79000"/>
                <a:lumOff val="21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3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016" y="4419600"/>
            <a:ext cx="2061432" cy="188859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447800" y="2286000"/>
            <a:ext cx="5638800" cy="1981200"/>
          </a:xfrm>
        </p:spPr>
        <p:txBody>
          <a:bodyPr>
            <a:noAutofit/>
          </a:bodyPr>
          <a:lstStyle/>
          <a:p>
            <a:pPr algn="r" rtl="1"/>
            <a:r>
              <a:rPr lang="fa-IR" sz="5400" dirty="0" smtClean="0">
                <a:solidFill>
                  <a:schemeClr val="accent1">
                    <a:lumMod val="50000"/>
                  </a:schemeClr>
                </a:solidFill>
                <a:latin typeface="IranNastaliq" panose="02020505000000020003" pitchFamily="18" charset="0"/>
                <a:ea typeface="Tahoma" panose="020B0604030504040204" pitchFamily="34" charset="0"/>
                <a:cs typeface="IranNastaliq" panose="02020505000000020003" pitchFamily="18" charset="0"/>
              </a:rPr>
              <a:t>اطلاعات شرکت های دانش بنیان، خلاق و فناور جهت ارائه به صندوق پژوهش و فناوری مازندران</a:t>
            </a:r>
            <a:endParaRPr lang="en-US" sz="5400" dirty="0">
              <a:solidFill>
                <a:schemeClr val="accent1">
                  <a:lumMod val="50000"/>
                </a:schemeClr>
              </a:solidFill>
              <a:latin typeface="IranNastaliq" panose="02020505000000020003" pitchFamily="18" charset="0"/>
              <a:ea typeface="Tahoma" panose="020B0604030504040204" pitchFamily="34" charset="0"/>
              <a:cs typeface="IranNastaliq" panose="02020505000000020003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0" y="249382"/>
            <a:ext cx="3200399" cy="8936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b="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5400" dirty="0">
                <a:solidFill>
                  <a:schemeClr val="accent1">
                    <a:lumMod val="50000"/>
                  </a:schemeClr>
                </a:solidFill>
                <a:latin typeface="IranNastaliq" panose="02020505000000020003" pitchFamily="18" charset="0"/>
                <a:ea typeface="Tahoma" panose="020B0604030504040204" pitchFamily="34" charset="0"/>
                <a:cs typeface="IranNastaliq" panose="02020505000000020003" pitchFamily="18" charset="0"/>
              </a:rPr>
              <a:t>بسم الله الرحمن الرحیم</a:t>
            </a:r>
            <a:endParaRPr lang="en-US" sz="5400" dirty="0">
              <a:solidFill>
                <a:schemeClr val="accent1">
                  <a:lumMod val="50000"/>
                </a:schemeClr>
              </a:solidFill>
              <a:latin typeface="IranNastaliq" panose="02020505000000020003" pitchFamily="18" charset="0"/>
              <a:ea typeface="Tahoma" panose="020B0604030504040204" pitchFamily="34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70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استراژدی رشد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8598" y="1447800"/>
            <a:ext cx="8164402" cy="4953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در این بخش </a:t>
            </a:r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استراژدی در پیش گرفته شرکت، جهت ارتقاء و رشد محصول/ کسب و کار ارائه شود.</a:t>
            </a:r>
            <a:endParaRPr lang="fa-IR" sz="1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675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473777" y="350328"/>
            <a:ext cx="40642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اثرات محصول/ طرح بر جامعه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1975" y="1981201"/>
            <a:ext cx="7887827" cy="3886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endParaRPr lang="fa-IR" sz="1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375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56462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95600" y="345928"/>
            <a:ext cx="2997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چه مشکلی داریم؟؟؟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7696200" y="1583531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1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7696200" y="2567045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2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8" name="Oval 7"/>
          <p:cNvSpPr/>
          <p:nvPr/>
        </p:nvSpPr>
        <p:spPr>
          <a:xfrm>
            <a:off x="7696200" y="3546025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3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696200" y="4555618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4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47725" y="1526496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47725" y="2491017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47725" y="3469825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47725" y="4479418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493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56462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95600" y="345928"/>
            <a:ext cx="2997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تحلیل رقابت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486400" y="2173626"/>
            <a:ext cx="3352800" cy="4364247"/>
          </a:xfrm>
          <a:prstGeom prst="roundRect">
            <a:avLst>
              <a:gd name="adj" fmla="val 7572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959015" y="1281748"/>
            <a:ext cx="2407570" cy="852058"/>
            <a:chOff x="5165252" y="1245162"/>
            <a:chExt cx="2407570" cy="852058"/>
          </a:xfrm>
        </p:grpSpPr>
        <p:sp>
          <p:nvSpPr>
            <p:cNvPr id="13" name="Rounded Rectangle 12"/>
            <p:cNvSpPr/>
            <p:nvPr/>
          </p:nvSpPr>
          <p:spPr>
            <a:xfrm>
              <a:off x="5165252" y="1245162"/>
              <a:ext cx="2407570" cy="50743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وجه تمایز در رقابت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17" name="Down Arrow 16"/>
            <p:cNvSpPr/>
            <p:nvPr/>
          </p:nvSpPr>
          <p:spPr>
            <a:xfrm>
              <a:off x="6140437" y="1792420"/>
              <a:ext cx="457200" cy="3048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351547" y="4050453"/>
            <a:ext cx="2940970" cy="762000"/>
            <a:chOff x="4433107" y="1245162"/>
            <a:chExt cx="3139715" cy="852057"/>
          </a:xfrm>
        </p:grpSpPr>
        <p:sp>
          <p:nvSpPr>
            <p:cNvPr id="19" name="Rounded Rectangle 18"/>
            <p:cNvSpPr/>
            <p:nvPr/>
          </p:nvSpPr>
          <p:spPr>
            <a:xfrm>
              <a:off x="4433107" y="1245162"/>
              <a:ext cx="3139715" cy="507439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نام و لوگوی شرکت‌های رقیب خارجی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5774364" y="1792420"/>
              <a:ext cx="457200" cy="304799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351548" y="1270529"/>
            <a:ext cx="2940970" cy="855979"/>
            <a:chOff x="4541366" y="1245162"/>
            <a:chExt cx="2940970" cy="855979"/>
          </a:xfrm>
        </p:grpSpPr>
        <p:sp>
          <p:nvSpPr>
            <p:cNvPr id="22" name="Rounded Rectangle 21"/>
            <p:cNvSpPr/>
            <p:nvPr/>
          </p:nvSpPr>
          <p:spPr>
            <a:xfrm>
              <a:off x="4541366" y="1245162"/>
              <a:ext cx="2940970" cy="50743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نام و لوگوی شرکت‌های رقیب داخلی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23" name="Down Arrow 22"/>
            <p:cNvSpPr/>
            <p:nvPr/>
          </p:nvSpPr>
          <p:spPr>
            <a:xfrm>
              <a:off x="5783250" y="1796341"/>
              <a:ext cx="457200" cy="3048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310069" y="2209800"/>
            <a:ext cx="5023931" cy="173534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10068" y="4855951"/>
            <a:ext cx="5023931" cy="173534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575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تحلیل بازار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3400" y="1447800"/>
            <a:ext cx="8077200" cy="3524416"/>
          </a:xfrm>
          <a:prstGeom prst="roundRect">
            <a:avLst>
              <a:gd name="adj" fmla="val 5489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در </a:t>
            </a:r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این بخش بررسی وضعیت طرح بر مبنای تحلیل بازار(عرضه و تقاضا)، و کشش کسب و </a:t>
            </a:r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کار </a:t>
            </a:r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ارائه شود. </a:t>
            </a:r>
          </a:p>
        </p:txBody>
      </p:sp>
      <p:pic>
        <p:nvPicPr>
          <p:cNvPr id="7" name="Picture 2" descr="Image result for market Tra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23" y="5176862"/>
            <a:ext cx="3238278" cy="144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57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56462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95600" y="345928"/>
            <a:ext cx="2997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مدل کسب و کار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" name="Left Arrow Callout 2"/>
          <p:cNvSpPr/>
          <p:nvPr/>
        </p:nvSpPr>
        <p:spPr>
          <a:xfrm>
            <a:off x="5840634" y="1490921"/>
            <a:ext cx="3012280" cy="490279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چقدر سرمایه گذاری لازم است؟</a:t>
            </a:r>
          </a:p>
        </p:txBody>
      </p:sp>
      <p:sp>
        <p:nvSpPr>
          <p:cNvPr id="18" name="Left Arrow Callout 17"/>
          <p:cNvSpPr/>
          <p:nvPr/>
        </p:nvSpPr>
        <p:spPr>
          <a:xfrm>
            <a:off x="5873971" y="2179528"/>
            <a:ext cx="3012280" cy="601288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تزریق سرمایه باید در چه مقاطعی انجام شود؟</a:t>
            </a:r>
          </a:p>
        </p:txBody>
      </p:sp>
      <p:sp>
        <p:nvSpPr>
          <p:cNvPr id="19" name="Left Arrow Callout 18"/>
          <p:cNvSpPr/>
          <p:nvPr/>
        </p:nvSpPr>
        <p:spPr>
          <a:xfrm>
            <a:off x="5873971" y="2912233"/>
            <a:ext cx="3012280" cy="649875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چه نوع زمین یا کارگاه یا کارخانه‌ای لازم است؟</a:t>
            </a:r>
          </a:p>
        </p:txBody>
      </p:sp>
      <p:sp>
        <p:nvSpPr>
          <p:cNvPr id="20" name="Left Arrow Callout 19"/>
          <p:cNvSpPr/>
          <p:nvPr/>
        </p:nvSpPr>
        <p:spPr>
          <a:xfrm>
            <a:off x="5859684" y="4497788"/>
            <a:ext cx="3012280" cy="490279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قیمت تمام شده چقدر خواهد بود؟</a:t>
            </a:r>
          </a:p>
        </p:txBody>
      </p:sp>
      <p:sp>
        <p:nvSpPr>
          <p:cNvPr id="21" name="Left Arrow Callout 20"/>
          <p:cNvSpPr/>
          <p:nvPr/>
        </p:nvSpPr>
        <p:spPr>
          <a:xfrm>
            <a:off x="5845396" y="3693525"/>
            <a:ext cx="3012280" cy="622539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به چند نفر نیروی انسانی با چه تخصص‌هایی نیاز داریم؟</a:t>
            </a:r>
          </a:p>
        </p:txBody>
      </p:sp>
      <p:sp>
        <p:nvSpPr>
          <p:cNvPr id="22" name="Left Arrow Callout 21"/>
          <p:cNvSpPr/>
          <p:nvPr/>
        </p:nvSpPr>
        <p:spPr>
          <a:xfrm>
            <a:off x="5888259" y="5973757"/>
            <a:ext cx="3012280" cy="588039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بازگشت سرمایه به چه شکلی خواهد بود؟</a:t>
            </a:r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3" name="Left Arrow Callout 22"/>
          <p:cNvSpPr/>
          <p:nvPr/>
        </p:nvSpPr>
        <p:spPr>
          <a:xfrm>
            <a:off x="5888259" y="5274715"/>
            <a:ext cx="3012280" cy="490279"/>
          </a:xfrm>
          <a:prstGeom prst="leftArrowCallout">
            <a:avLst>
              <a:gd name="adj1" fmla="val 20776"/>
              <a:gd name="adj2" fmla="val 20777"/>
              <a:gd name="adj3" fmla="val 58787"/>
              <a:gd name="adj4" fmla="val 861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حاشیه‌ی سود چگونه است؟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4234" y="1371600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54234" y="2895600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54234" y="3657600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54234" y="4419600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54234" y="5181600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54234" y="5953881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4234" y="2133600"/>
            <a:ext cx="5486400" cy="68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828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برنامه اجرایی و زمان‌بندی رشد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8598" y="1447800"/>
            <a:ext cx="8164402" cy="4953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rtl="1"/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در قالب جدول آورده شود.</a:t>
            </a:r>
            <a:endParaRPr lang="fa-IR" sz="1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134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098919"/>
              </p:ext>
            </p:extLst>
          </p:nvPr>
        </p:nvGraphicFramePr>
        <p:xfrm>
          <a:off x="1380120" y="1799699"/>
          <a:ext cx="6719767" cy="3449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57" y="232887"/>
            <a:ext cx="780543" cy="71510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برنامه بازاریابی و فروش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88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6817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95600" y="345928"/>
            <a:ext cx="2997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هزینه های تخمینی طرح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8305800" y="1371600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1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8305800" y="2355114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2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8" name="Oval 7"/>
          <p:cNvSpPr/>
          <p:nvPr/>
        </p:nvSpPr>
        <p:spPr>
          <a:xfrm>
            <a:off x="8305800" y="3334094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3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8305800" y="4343687"/>
            <a:ext cx="533400" cy="533400"/>
          </a:xfrm>
          <a:prstGeom prst="ellipse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Homa" panose="00000400000000000000" pitchFamily="2" charset="-78"/>
              </a:rPr>
              <a:t>4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47725" y="1526496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47725" y="2491017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47725" y="3469825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47725" y="4479418"/>
            <a:ext cx="6653212" cy="6858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1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453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345304"/>
              </p:ext>
            </p:extLst>
          </p:nvPr>
        </p:nvGraphicFramePr>
        <p:xfrm>
          <a:off x="990600" y="1328203"/>
          <a:ext cx="6671669" cy="314929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2105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7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18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7230">
                <a:tc gridSpan="3"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جزئیات</a:t>
                      </a:r>
                      <a:r>
                        <a:rPr lang="fa-IR" sz="180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هزینه کرد طرح</a:t>
                      </a:r>
                      <a:endParaRPr lang="en-US" sz="1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en-US" sz="1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68580" indent="0" algn="r" rtl="1">
                        <a:buFont typeface="Corbel" pitchFamily="34" charset="0"/>
                        <a:buNone/>
                      </a:pPr>
                      <a:endParaRPr lang="fa-IR" sz="1400" b="1" dirty="0" smtClean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2128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قیمت کل</a:t>
                      </a:r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واحد</a:t>
                      </a:r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r>
                        <a:rPr lang="fa-IR" sz="1600" b="1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مواد/ خدمات مورد نیاز</a:t>
                      </a:r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9540"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ctr" rtl="1"/>
                      <a:endParaRPr lang="en-US" sz="16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bg1">
                            <a:lumMod val="8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8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85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2982217" y="330761"/>
            <a:ext cx="2688431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هزینه‌های طرح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7319962" y="4658114"/>
            <a:ext cx="1462088" cy="938239"/>
          </a:xfrm>
          <a:prstGeom prst="leftArrow">
            <a:avLst>
              <a:gd name="adj1" fmla="val 56352"/>
              <a:gd name="adj2" fmla="val 40668"/>
            </a:avLst>
          </a:prstGeom>
          <a:solidFill>
            <a:srgbClr val="D54225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 smtClean="0">
                <a:solidFill>
                  <a:schemeClr val="tx1"/>
                </a:solidFill>
                <a:cs typeface="B Homa" panose="00000400000000000000" pitchFamily="2" charset="-78"/>
              </a:rPr>
              <a:t>دلیل توجیهی در نوع هزینه کرد</a:t>
            </a:r>
            <a:endParaRPr lang="en-US" sz="1400" b="1" dirty="0">
              <a:solidFill>
                <a:schemeClr val="tx1"/>
              </a:solidFill>
              <a:cs typeface="B Homa" panose="00000400000000000000" pitchFamily="2" charset="-78"/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7319962" y="5596353"/>
            <a:ext cx="1462088" cy="976719"/>
          </a:xfrm>
          <a:prstGeom prst="leftArrow">
            <a:avLst>
              <a:gd name="adj1" fmla="val 56352"/>
              <a:gd name="adj2" fmla="val 41339"/>
            </a:avLst>
          </a:prstGeom>
          <a:solidFill>
            <a:srgbClr val="D54225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 smtClean="0">
                <a:solidFill>
                  <a:schemeClr val="tx1"/>
                </a:solidFill>
                <a:cs typeface="B Homa" panose="00000400000000000000" pitchFamily="2" charset="-78"/>
              </a:rPr>
              <a:t>مدت زمان مورد نیاز</a:t>
            </a:r>
            <a:endParaRPr lang="en-US" sz="1400" b="1" dirty="0">
              <a:solidFill>
                <a:schemeClr val="tx1"/>
              </a:solidFill>
              <a:cs typeface="B Homa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38200" y="4731414"/>
            <a:ext cx="6400800" cy="7549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38200" y="5700144"/>
            <a:ext cx="6400800" cy="7768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21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15200" y="330761"/>
            <a:ext cx="1371600" cy="783193"/>
          </a:xfrm>
          <a:prstGeom prst="round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cs typeface="B Nazanin" panose="00000400000000000000" pitchFamily="2" charset="-78"/>
              </a:rPr>
              <a:t>لوگو </a:t>
            </a:r>
          </a:p>
          <a:p>
            <a:pPr algn="ctr"/>
            <a:r>
              <a:rPr lang="fa-IR" sz="2000" dirty="0">
                <a:cs typeface="B Nazanin" panose="00000400000000000000" pitchFamily="2" charset="-78"/>
              </a:rPr>
              <a:t>شرکت</a:t>
            </a:r>
            <a:endParaRPr lang="en-US" sz="2000" dirty="0">
              <a:cs typeface="B Nazanin" panose="000004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457768"/>
              </p:ext>
            </p:extLst>
          </p:nvPr>
        </p:nvGraphicFramePr>
        <p:xfrm>
          <a:off x="990600" y="1328203"/>
          <a:ext cx="6671667" cy="332970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92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90788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شرکت</a:t>
                      </a:r>
                      <a:endParaRPr lang="en-US" sz="1800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68580" indent="0" algn="r" rtl="1">
                        <a:buFont typeface="Corbel" pitchFamily="34" charset="0"/>
                        <a:buNone/>
                      </a:pPr>
                      <a:endParaRPr lang="fa-IR" sz="1400" b="1" dirty="0" smtClean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3137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r" rtl="1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حوزه تخصصی</a:t>
                      </a:r>
                      <a:endParaRPr lang="en-US" sz="1400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6446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r" rtl="1"/>
                      <a:r>
                        <a:rPr lang="fa-IR" sz="1400" b="1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تاریخ ثبت</a:t>
                      </a:r>
                      <a:endParaRPr lang="en-US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6446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r" rtl="1"/>
                      <a:r>
                        <a:rPr lang="fa-IR" sz="1400" b="1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شناسه ملی</a:t>
                      </a:r>
                      <a:endParaRPr lang="en-US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6446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r" rtl="1"/>
                      <a:r>
                        <a:rPr lang="fa-IR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محل</a:t>
                      </a:r>
                      <a:r>
                        <a:rPr lang="fa-IR" baseline="0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 استقرار</a:t>
                      </a:r>
                      <a:endParaRPr lang="en-US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6446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marL="85725" indent="0" algn="r" rtl="1"/>
                      <a:r>
                        <a:rPr lang="fa-IR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مدیرعامل</a:t>
                      </a:r>
                      <a:endParaRPr lang="en-US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2982217" y="330761"/>
            <a:ext cx="2688431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معرفی شرکت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7319962" y="4943837"/>
            <a:ext cx="1308498" cy="733298"/>
          </a:xfrm>
          <a:prstGeom prst="leftArrow">
            <a:avLst>
              <a:gd name="adj1" fmla="val 56352"/>
              <a:gd name="adj2" fmla="val 45236"/>
            </a:avLst>
          </a:prstGeom>
          <a:solidFill>
            <a:srgbClr val="D54225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Homa" panose="00000400000000000000" pitchFamily="2" charset="-78"/>
              </a:rPr>
              <a:t>خط مشی</a:t>
            </a:r>
            <a:endParaRPr lang="en-US" dirty="0">
              <a:solidFill>
                <a:schemeClr val="tx1"/>
              </a:solidFill>
              <a:cs typeface="B Homa" panose="00000400000000000000" pitchFamily="2" charset="-78"/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7319962" y="5729821"/>
            <a:ext cx="1308498" cy="733298"/>
          </a:xfrm>
          <a:prstGeom prst="leftArrow">
            <a:avLst>
              <a:gd name="adj1" fmla="val 56352"/>
              <a:gd name="adj2" fmla="val 45236"/>
            </a:avLst>
          </a:prstGeom>
          <a:solidFill>
            <a:srgbClr val="D54225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Homa" panose="00000400000000000000" pitchFamily="2" charset="-78"/>
              </a:rPr>
              <a:t>اهداف</a:t>
            </a:r>
            <a:endParaRPr lang="en-US" dirty="0">
              <a:solidFill>
                <a:schemeClr val="tx1"/>
              </a:solidFill>
              <a:cs typeface="B Homa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90600" y="5024618"/>
            <a:ext cx="6109098" cy="57173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90600" y="5810602"/>
            <a:ext cx="6109098" cy="57173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6853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362200" y="354458"/>
            <a:ext cx="4140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میزان سرمایه‌گذاری درخواستی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1975" y="2220903"/>
            <a:ext cx="7887827" cy="151289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83617" y="1295400"/>
            <a:ext cx="2407570" cy="852058"/>
            <a:chOff x="5165252" y="1245162"/>
            <a:chExt cx="2407570" cy="852058"/>
          </a:xfrm>
        </p:grpSpPr>
        <p:sp>
          <p:nvSpPr>
            <p:cNvPr id="11" name="Rounded Rectangle 10"/>
            <p:cNvSpPr/>
            <p:nvPr/>
          </p:nvSpPr>
          <p:spPr>
            <a:xfrm>
              <a:off x="5165252" y="1245162"/>
              <a:ext cx="2407570" cy="50743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مبلغ درخواستی شرکت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6140437" y="1792420"/>
              <a:ext cx="457200" cy="3048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525002" y="4800600"/>
            <a:ext cx="7924800" cy="1676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302103" y="3926423"/>
            <a:ext cx="2407570" cy="852058"/>
            <a:chOff x="5165252" y="1245162"/>
            <a:chExt cx="2407570" cy="852058"/>
          </a:xfrm>
        </p:grpSpPr>
        <p:sp>
          <p:nvSpPr>
            <p:cNvPr id="16" name="Rounded Rectangle 15"/>
            <p:cNvSpPr/>
            <p:nvPr/>
          </p:nvSpPr>
          <p:spPr>
            <a:xfrm>
              <a:off x="5165252" y="1245162"/>
              <a:ext cx="2407570" cy="50743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تضامین و وثایق قابل ارائه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6140437" y="1792420"/>
              <a:ext cx="457200" cy="3048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366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362200" y="354458"/>
            <a:ext cx="4140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رزومه اعضای هیئت مدیره</a:t>
            </a:r>
            <a:endParaRPr lang="en-US" sz="11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512330"/>
              </p:ext>
            </p:extLst>
          </p:nvPr>
        </p:nvGraphicFramePr>
        <p:xfrm>
          <a:off x="381001" y="1295400"/>
          <a:ext cx="8320341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68"/>
                <a:gridCol w="1789658"/>
                <a:gridCol w="2040838"/>
                <a:gridCol w="2276320"/>
                <a:gridCol w="549457"/>
              </a:tblGrid>
              <a:tr h="631313"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kern="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سمت در شرکت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" marR="6350" marT="0" marB="0" anchor="ctr">
                    <a:solidFill>
                      <a:srgbClr val="E9F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kern="1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رشته‌ و مدرک تحصيلي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" marR="6350" marT="0" marB="0" anchor="ctr">
                    <a:solidFill>
                      <a:srgbClr val="E9F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kern="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</a:t>
                      </a:r>
                      <a:r>
                        <a:rPr lang="ar-SA" sz="1200" kern="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دانشگاه  آخرین اخذ مدرک تحصیلی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" marR="6350" marT="0" marB="0" anchor="ctr">
                    <a:solidFill>
                      <a:srgbClr val="E9F0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kern="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" marR="6350" marT="0" marB="0" anchor="ctr">
                    <a:solidFill>
                      <a:srgbClr val="E9F0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solidFill>
                      <a:srgbClr val="E9F0E8"/>
                    </a:solidFill>
                  </a:tcPr>
                </a:tc>
              </a:tr>
              <a:tr h="439174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200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741106">
                <a:tc gridSpan="3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سوابق تحصیلی، علمی، تخصصی و اجرایی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411726"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200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686210">
                <a:tc gridSpan="3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سوابق تحصیلی، علمی، تخصصی و اجرایی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384277"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200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686210">
                <a:tc gridSpan="3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سوابق تحصیلی، علمی، تخصصی و اجرایی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439174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200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686210">
                <a:tc gridSpan="3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سوابق تحصیلی، علمی، تخصصی و اجرایی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58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473777" y="350328"/>
            <a:ext cx="40642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مدارک و مستندات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1975" y="1981201"/>
            <a:ext cx="7887827" cy="3886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اظهارنامه مالیاتی شرکت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گزارش اعتبارسنجی شرکت و اعضای هیئت مدیره (از سایت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mycredit.ir</a:t>
            </a: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)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لیست بیمه تامین </a:t>
            </a: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اجتماعی پرسنل </a:t>
            </a: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شرکت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گزارش </a:t>
            </a: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حسابرسی</a:t>
            </a:r>
            <a:endParaRPr lang="en-US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فاکتور و قراردادهای فروش سال جاری</a:t>
            </a:r>
            <a:endParaRPr lang="fa-IR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56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828800"/>
            <a:ext cx="4114800" cy="21434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71600" y="4398818"/>
            <a:ext cx="5943600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Phone: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Website: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09" y="5694218"/>
            <a:ext cx="387927" cy="3813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704" y="5237188"/>
            <a:ext cx="452572" cy="2492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3226" y="4648200"/>
            <a:ext cx="325923" cy="339256"/>
          </a:xfrm>
          <a:prstGeom prst="rect">
            <a:avLst/>
          </a:prstGeom>
        </p:spPr>
      </p:pic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685800" y="353466"/>
            <a:ext cx="7875897" cy="1246734"/>
          </a:xfrm>
        </p:spPr>
        <p:txBody>
          <a:bodyPr>
            <a:noAutofit/>
          </a:bodyPr>
          <a:lstStyle/>
          <a:p>
            <a:pPr rtl="1"/>
            <a:r>
              <a:rPr lang="fa-IR" sz="24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ارائه </a:t>
            </a:r>
            <a:r>
              <a:rPr lang="fa-IR" sz="24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این اطلاعات به منظور ارائه طرح و دفاع از طرح در جلسه ی </a:t>
            </a:r>
            <a:r>
              <a:rPr lang="fa-IR" sz="24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کمیته ی </a:t>
            </a:r>
            <a:r>
              <a:rPr lang="fa-IR" sz="24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اعتباری صندوق بوده و به منزله ی تصویب نهایی تلقی </a:t>
            </a:r>
            <a:r>
              <a:rPr lang="fa-IR" sz="24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نمی گردد.</a:t>
            </a:r>
            <a:br>
              <a:rPr lang="fa-IR" sz="24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</a:br>
            <a:r>
              <a:rPr lang="fa-IR" sz="24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پیشاپیش </a:t>
            </a:r>
            <a:r>
              <a:rPr lang="fa-IR" sz="24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از صبر و شکیبایی </a:t>
            </a:r>
            <a:r>
              <a:rPr lang="fa-IR" sz="24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شما سپاس گزاریم.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98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42350"/>
              </p:ext>
            </p:extLst>
          </p:nvPr>
        </p:nvGraphicFramePr>
        <p:xfrm>
          <a:off x="1600200" y="1371600"/>
          <a:ext cx="5909667" cy="266700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30030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66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3301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اعضای هیئت</a:t>
                      </a:r>
                      <a:r>
                        <a:rPr lang="fa-IR" sz="1800" baseline="0" dirty="0" smtClean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 مدیره</a:t>
                      </a:r>
                      <a:endParaRPr lang="en-US" sz="1800" dirty="0">
                        <a:solidFill>
                          <a:schemeClr val="tx1"/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68580" indent="0" algn="r" rtl="1">
                        <a:buFont typeface="Corbel" pitchFamily="34" charset="0"/>
                        <a:buNone/>
                      </a:pPr>
                      <a:endParaRPr lang="fa-IR" sz="1400" b="1" dirty="0" smtClean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4988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سمت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نام</a:t>
                      </a:r>
                      <a:r>
                        <a:rPr lang="fa-IR" baseline="0" dirty="0" smtClean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 و نام خانوادگی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9678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9678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9678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9678">
                <a:tc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2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10817" y="381000"/>
            <a:ext cx="2688431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معرفی شرکت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24140" y="4257211"/>
            <a:ext cx="7986460" cy="6598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تعداد و ترکیب پرسنل (بیمه شده/نشده):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24140" y="5042557"/>
            <a:ext cx="7986460" cy="6598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مشخصات ملکی (دفتر/ کارگاه):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4140" y="5827903"/>
            <a:ext cx="7986460" cy="6598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دارندگان حق امضاء: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006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946178" y="381000"/>
            <a:ext cx="3342383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اطلاعات مالی شرکت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13584" y="1282628"/>
            <a:ext cx="2407570" cy="5074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فروش رسمی (به تفکیک سال)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24140" y="2179267"/>
            <a:ext cx="7986460" cy="6598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388769" y="1829886"/>
            <a:ext cx="457200" cy="3048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230792" y="2974587"/>
            <a:ext cx="2773154" cy="5074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فروش غیررسمی (به تفکیک سال)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4140" y="3871226"/>
            <a:ext cx="7986460" cy="6598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4388769" y="3521845"/>
            <a:ext cx="457200" cy="3048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413584" y="4666546"/>
            <a:ext cx="2407570" cy="5074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سود (به تفکیک سال)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24140" y="5563185"/>
            <a:ext cx="7986460" cy="6598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4388769" y="5213804"/>
            <a:ext cx="457200" cy="3048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7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946178" y="381000"/>
            <a:ext cx="3342383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سوابق تسهیلات دریافتی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12348" y="2360100"/>
            <a:ext cx="2407570" cy="5074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صندوق پژوهش و فناوری مازندران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24139" y="1752600"/>
            <a:ext cx="4541113" cy="176924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تسهیلات</a:t>
            </a:r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دریافتی: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تعداد ............ فقره مجموعا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به مبلغ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..................... میلیون ریال</a:t>
            </a:r>
          </a:p>
          <a:p>
            <a:pPr algn="r"/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ضمانت‌نامه دریافتی: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تعداد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............ فقره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مجموعا به مبلغ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..................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میلیون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ریال</a:t>
            </a:r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112348" y="4811713"/>
            <a:ext cx="2407570" cy="4606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بانک</a:t>
            </a:r>
            <a:endParaRPr lang="en-US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Down Arrow 16"/>
          <p:cNvSpPr/>
          <p:nvPr/>
        </p:nvSpPr>
        <p:spPr>
          <a:xfrm rot="5400000">
            <a:off x="5408484" y="4652190"/>
            <a:ext cx="460629" cy="7796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624138" y="4157406"/>
            <a:ext cx="4541113" cy="176924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تسهیلات دریافتی: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تعداد ............ فقره مجموعا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به مبلغ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..................... میلیون ریال</a:t>
            </a:r>
          </a:p>
          <a:p>
            <a:pPr algn="r"/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ضمانت‌نامه دریافتی: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تعداد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............ فقره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مجموعا به مبلغ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.................. </a:t>
            </a:r>
            <a:r>
              <a:rPr lang="fa-IR" sz="1600" b="1" dirty="0">
                <a:solidFill>
                  <a:schemeClr val="tx1"/>
                </a:solidFill>
                <a:cs typeface="B Nazanin" panose="00000400000000000000" pitchFamily="2" charset="-78"/>
              </a:rPr>
              <a:t>میلیون </a:t>
            </a:r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ریال</a:t>
            </a:r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Down Arrow 18"/>
          <p:cNvSpPr/>
          <p:nvPr/>
        </p:nvSpPr>
        <p:spPr>
          <a:xfrm rot="5400000">
            <a:off x="5408485" y="2247385"/>
            <a:ext cx="460629" cy="7796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3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معرفی محصولات شرکت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57200" y="1524000"/>
            <a:ext cx="2423860" cy="1447800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dirty="0">
                <a:solidFill>
                  <a:srgbClr val="C00000"/>
                </a:solidFill>
                <a:cs typeface="B Homa" panose="00000400000000000000" pitchFamily="2" charset="-78"/>
              </a:rPr>
              <a:t>محل درج تصویر محصول 1</a:t>
            </a:r>
            <a:endParaRPr lang="en-US" dirty="0">
              <a:solidFill>
                <a:srgbClr val="C00000"/>
              </a:solidFill>
              <a:cs typeface="B Homa" panose="000004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3200400"/>
            <a:ext cx="2423860" cy="1447800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dirty="0">
                <a:solidFill>
                  <a:srgbClr val="C00000"/>
                </a:solidFill>
                <a:cs typeface="B Homa" panose="00000400000000000000" pitchFamily="2" charset="-78"/>
              </a:rPr>
              <a:t>محل درج تصویر محصول </a:t>
            </a:r>
            <a:r>
              <a:rPr lang="fa-IR" dirty="0" smtClean="0">
                <a:solidFill>
                  <a:srgbClr val="C00000"/>
                </a:solidFill>
                <a:cs typeface="B Homa" panose="00000400000000000000" pitchFamily="2" charset="-78"/>
              </a:rPr>
              <a:t>2</a:t>
            </a:r>
            <a:endParaRPr lang="en-US" dirty="0">
              <a:solidFill>
                <a:srgbClr val="C00000"/>
              </a:solidFill>
              <a:cs typeface="B Homa" panose="000004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7200" y="4890946"/>
            <a:ext cx="2423860" cy="1447800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dirty="0">
                <a:solidFill>
                  <a:srgbClr val="C00000"/>
                </a:solidFill>
                <a:cs typeface="B Homa" panose="00000400000000000000" pitchFamily="2" charset="-78"/>
              </a:rPr>
              <a:t>محل درج تصویر محصول </a:t>
            </a:r>
            <a:r>
              <a:rPr lang="fa-IR" dirty="0" smtClean="0">
                <a:solidFill>
                  <a:srgbClr val="C00000"/>
                </a:solidFill>
                <a:cs typeface="B Homa" panose="00000400000000000000" pitchFamily="2" charset="-78"/>
              </a:rPr>
              <a:t>3</a:t>
            </a:r>
            <a:endParaRPr lang="en-US" dirty="0">
              <a:solidFill>
                <a:srgbClr val="C00000"/>
              </a:solidFill>
              <a:cs typeface="B Homa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200400" y="1524000"/>
            <a:ext cx="5325602" cy="1447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نام و توضیحات محصول 1 (وضعیت دانش بنیان بودن محصول) </a:t>
            </a:r>
            <a:endParaRPr lang="fa-IR" sz="1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200400" y="3200400"/>
            <a:ext cx="5325602" cy="1447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نام و توضیحات محصول 2 </a:t>
            </a:r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(وضعیت دانش بنیان بودن محصول)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200400" y="4890946"/>
            <a:ext cx="5325602" cy="1447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نام و توضیحات محصول 3 </a:t>
            </a:r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(وضعیت دانش بنیان بودن محصول) </a:t>
            </a:r>
          </a:p>
        </p:txBody>
      </p:sp>
    </p:spTree>
    <p:extLst>
      <p:ext uri="{BB962C8B-B14F-4D97-AF65-F5344CB8AC3E}">
        <p14:creationId xmlns:p14="http://schemas.microsoft.com/office/powerpoint/2010/main" val="179849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تصاویر کارخانه/ کارگاه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8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پروژه‌های انجام شده و جاری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1975" y="2220903"/>
            <a:ext cx="7887827" cy="151289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شاخص‌ترین پروژه‌ها درج شود.</a:t>
            </a:r>
            <a:endParaRPr lang="fa-IR" sz="1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83617" y="1295400"/>
            <a:ext cx="2407570" cy="852058"/>
            <a:chOff x="5165252" y="1245162"/>
            <a:chExt cx="2407570" cy="852058"/>
          </a:xfrm>
        </p:grpSpPr>
        <p:sp>
          <p:nvSpPr>
            <p:cNvPr id="11" name="Rounded Rectangle 10"/>
            <p:cNvSpPr/>
            <p:nvPr/>
          </p:nvSpPr>
          <p:spPr>
            <a:xfrm>
              <a:off x="5165252" y="1245162"/>
              <a:ext cx="2407570" cy="50743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پروژه‌های انجام شده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6140437" y="1792420"/>
              <a:ext cx="457200" cy="3048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525002" y="4800600"/>
            <a:ext cx="7924800" cy="1676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شاخص‌ترین </a:t>
            </a:r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پروژه‌ها درج شود.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02103" y="3926423"/>
            <a:ext cx="2407570" cy="852058"/>
            <a:chOff x="5165252" y="1245162"/>
            <a:chExt cx="2407570" cy="852058"/>
          </a:xfrm>
        </p:grpSpPr>
        <p:sp>
          <p:nvSpPr>
            <p:cNvPr id="16" name="Rounded Rectangle 15"/>
            <p:cNvSpPr/>
            <p:nvPr/>
          </p:nvSpPr>
          <p:spPr>
            <a:xfrm>
              <a:off x="5165252" y="1245162"/>
              <a:ext cx="2407570" cy="50743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600" b="1" dirty="0" smtClean="0">
                  <a:solidFill>
                    <a:schemeClr val="tx1"/>
                  </a:solidFill>
                  <a:cs typeface="B Nazanin" panose="00000400000000000000" pitchFamily="2" charset="-78"/>
                </a:rPr>
                <a:t>پروژه‌های جاری</a:t>
              </a:r>
              <a:endParaRPr lang="en-US" sz="1600" b="1" dirty="0">
                <a:solidFill>
                  <a:schemeClr val="tx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6140437" y="1792420"/>
              <a:ext cx="457200" cy="3048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03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9" y="170750"/>
            <a:ext cx="780543" cy="71510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743200" y="354458"/>
            <a:ext cx="3759422" cy="736039"/>
          </a:xfrm>
          <a:prstGeom prst="ellipse">
            <a:avLst/>
          </a:prstGeom>
          <a:solidFill>
            <a:srgbClr val="FFFD77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ea typeface="+mj-ea"/>
                <a:cs typeface="B Nazanin" panose="00000400000000000000" pitchFamily="2" charset="-78"/>
              </a:rPr>
              <a:t>معرفی طرح پیشنهادی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8598" y="1447800"/>
            <a:ext cx="8164402" cy="4953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در این بخش به طور مختصر به معرفی طرح، سابقه دستیابی به فناوری ورود به عرصه تجاری­سازی و </a:t>
            </a:r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فعالیت‌های </a:t>
            </a:r>
            <a:r>
              <a:rPr lang="fa-IR" sz="1600" b="1" dirty="0">
                <a:solidFill>
                  <a:srgbClr val="C00000"/>
                </a:solidFill>
                <a:cs typeface="B Nazanin" panose="00000400000000000000" pitchFamily="2" charset="-78"/>
              </a:rPr>
              <a:t>مختلف اجرایی، فنی، اقتصادی انجام شده تا زمان حاضر اشاره </a:t>
            </a:r>
            <a:r>
              <a:rPr lang="fa-IR" sz="1600" b="1" dirty="0" smtClean="0">
                <a:solidFill>
                  <a:srgbClr val="C00000"/>
                </a:solidFill>
                <a:cs typeface="B Nazanin" panose="00000400000000000000" pitchFamily="2" charset="-78"/>
              </a:rPr>
              <a:t>شود.</a:t>
            </a:r>
            <a:endParaRPr lang="fa-IR" sz="1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940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1024</TotalTime>
  <Words>602</Words>
  <Application>Microsoft Office PowerPoint</Application>
  <PresentationFormat>On-screen Show (4:3)</PresentationFormat>
  <Paragraphs>119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B Homa</vt:lpstr>
      <vt:lpstr>B Nazanin</vt:lpstr>
      <vt:lpstr>B Titr</vt:lpstr>
      <vt:lpstr>Calibri</vt:lpstr>
      <vt:lpstr>Corbel</vt:lpstr>
      <vt:lpstr>IranNastaliq</vt:lpstr>
      <vt:lpstr>Tahoma</vt:lpstr>
      <vt:lpstr>Times New Roman</vt:lpstr>
      <vt:lpstr>Wingdings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ارائه این اطلاعات به منظور ارائه طرح و دفاع از طرح در جلسه ی کمیته ی اعتباری صندوق بوده و به منزله ی تصویب نهایی تلقی نمی گردد. پیشاپیش از صبر و شکیبایی شما سپاس گزاریم.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بسمه تعالی</dc:title>
  <dc:creator>Zahra Yar Ahmadi</dc:creator>
  <cp:lastModifiedBy>Sandoogh</cp:lastModifiedBy>
  <cp:revision>114</cp:revision>
  <dcterms:created xsi:type="dcterms:W3CDTF">2006-08-16T00:00:00Z</dcterms:created>
  <dcterms:modified xsi:type="dcterms:W3CDTF">2021-12-12T04:26:07Z</dcterms:modified>
</cp:coreProperties>
</file>